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sldIdLst>
    <p:sldId id="256" r:id="rId2"/>
    <p:sldId id="259" r:id="rId3"/>
    <p:sldId id="260" r:id="rId4"/>
    <p:sldId id="261" r:id="rId5"/>
    <p:sldId id="264" r:id="rId6"/>
    <p:sldId id="262" r:id="rId7"/>
    <p:sldId id="263" r:id="rId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00" y="192"/>
      </p:cViewPr>
      <p:guideLst>
        <p:guide orient="horz" pos="618"/>
        <p:guide pos="249"/>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raf_graphic_powerpoint_bottom_horizontal_logo2"/>
          <p:cNvPicPr>
            <a:picLocks noChangeAspect="1" noChangeArrowheads="1"/>
          </p:cNvPicPr>
          <p:nvPr userDrawn="1"/>
        </p:nvPicPr>
        <p:blipFill>
          <a:blip r:embed="rId2" cstate="print"/>
          <a:srcRect/>
          <a:stretch>
            <a:fillRect/>
          </a:stretch>
        </p:blipFill>
        <p:spPr bwMode="auto">
          <a:xfrm>
            <a:off x="0" y="4452938"/>
            <a:ext cx="9144000" cy="2405062"/>
          </a:xfrm>
          <a:prstGeom prst="rect">
            <a:avLst/>
          </a:prstGeom>
          <a:noFill/>
          <a:ln w="9525">
            <a:noFill/>
            <a:miter lim="800000"/>
            <a:headEnd/>
            <a:tailEnd/>
          </a:ln>
        </p:spPr>
      </p:pic>
      <p:pic>
        <p:nvPicPr>
          <p:cNvPr id="5" name="Picture 6" descr="raf_air_cadet_logo_v2"/>
          <p:cNvPicPr>
            <a:picLocks noChangeAspect="1" noChangeArrowheads="1"/>
          </p:cNvPicPr>
          <p:nvPr userDrawn="1"/>
        </p:nvPicPr>
        <p:blipFill>
          <a:blip r:embed="rId3" cstate="print"/>
          <a:srcRect/>
          <a:stretch>
            <a:fillRect/>
          </a:stretch>
        </p:blipFill>
        <p:spPr bwMode="auto">
          <a:xfrm>
            <a:off x="5145088" y="6116638"/>
            <a:ext cx="3908425" cy="719137"/>
          </a:xfrm>
          <a:prstGeom prst="rect">
            <a:avLst/>
          </a:prstGeom>
          <a:noFill/>
          <a:ln w="9525">
            <a:noFill/>
            <a:miter lim="800000"/>
            <a:headEnd/>
            <a:tailEnd/>
          </a:ln>
        </p:spPr>
      </p:pic>
      <p:sp>
        <p:nvSpPr>
          <p:cNvPr id="104450" name="Rectangle 2"/>
          <p:cNvSpPr>
            <a:spLocks noGrp="1" noChangeArrowheads="1"/>
          </p:cNvSpPr>
          <p:nvPr>
            <p:ph type="ctrTitle"/>
          </p:nvPr>
        </p:nvSpPr>
        <p:spPr>
          <a:xfrm>
            <a:off x="395288" y="430213"/>
            <a:ext cx="4875212" cy="695325"/>
          </a:xfrm>
        </p:spPr>
        <p:txBody>
          <a:bodyPr/>
          <a:lstStyle>
            <a:lvl1pPr>
              <a:defRPr/>
            </a:lvl1pPr>
          </a:lstStyle>
          <a:p>
            <a:r>
              <a:rPr lang="en-GB"/>
              <a:t>Presentation Title</a:t>
            </a:r>
          </a:p>
        </p:txBody>
      </p:sp>
      <p:sp>
        <p:nvSpPr>
          <p:cNvPr id="104451" name="Rectangle 3"/>
          <p:cNvSpPr>
            <a:spLocks noGrp="1" noChangeArrowheads="1"/>
          </p:cNvSpPr>
          <p:nvPr>
            <p:ph type="subTitle" idx="1"/>
          </p:nvPr>
        </p:nvSpPr>
        <p:spPr>
          <a:xfrm>
            <a:off x="395288" y="1673225"/>
            <a:ext cx="4429125" cy="457200"/>
          </a:xfrm>
        </p:spPr>
        <p:txBody>
          <a:bodyPr/>
          <a:lstStyle>
            <a:lvl1pPr marL="0" indent="0">
              <a:buFontTx/>
              <a:buNone/>
              <a:defRPr/>
            </a:lvl1pPr>
          </a:lstStyle>
          <a:p>
            <a:r>
              <a:rPr lang="en-GB"/>
              <a:t>Presentation sub-heading text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1900" y="430213"/>
            <a:ext cx="1123950" cy="34528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430213"/>
            <a:ext cx="3224212" cy="3452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95288" y="1673225"/>
            <a:ext cx="2173287"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720975" y="1673225"/>
            <a:ext cx="2174875"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430213"/>
            <a:ext cx="2670175" cy="695325"/>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lvl="0"/>
            <a:r>
              <a:rPr lang="en-GB" smtClean="0"/>
              <a:t>Slide title</a:t>
            </a:r>
          </a:p>
        </p:txBody>
      </p:sp>
      <p:sp>
        <p:nvSpPr>
          <p:cNvPr id="1027" name="Rectangle 3"/>
          <p:cNvSpPr>
            <a:spLocks noGrp="1" noChangeArrowheads="1"/>
          </p:cNvSpPr>
          <p:nvPr>
            <p:ph type="body" idx="1"/>
          </p:nvPr>
        </p:nvSpPr>
        <p:spPr bwMode="auto">
          <a:xfrm>
            <a:off x="395288" y="1673225"/>
            <a:ext cx="4500562" cy="2209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GB" smtClean="0"/>
              <a:t>Slide body text</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5" descr="raf_air_cadet_logo_v2"/>
          <p:cNvPicPr>
            <a:picLocks noChangeAspect="1" noChangeArrowheads="1"/>
          </p:cNvPicPr>
          <p:nvPr userDrawn="1"/>
        </p:nvPicPr>
        <p:blipFill>
          <a:blip r:embed="rId13" cstate="print"/>
          <a:srcRect/>
          <a:stretch>
            <a:fillRect/>
          </a:stretch>
        </p:blipFill>
        <p:spPr bwMode="auto">
          <a:xfrm>
            <a:off x="5145088" y="6116638"/>
            <a:ext cx="3908425" cy="71913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77"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rtl="0" eaLnBrk="0" fontAlgn="base" hangingPunct="0">
        <a:lnSpc>
          <a:spcPct val="90000"/>
        </a:lnSpc>
        <a:spcBef>
          <a:spcPct val="0"/>
        </a:spcBef>
        <a:spcAft>
          <a:spcPct val="0"/>
        </a:spcAft>
        <a:defRPr sz="4400" b="1">
          <a:solidFill>
            <a:schemeClr val="tx2"/>
          </a:solidFill>
          <a:latin typeface="+mj-lt"/>
          <a:ea typeface="+mj-ea"/>
          <a:cs typeface="+mj-cs"/>
        </a:defRPr>
      </a:lvl1pPr>
      <a:lvl2pPr algn="l" rtl="0" eaLnBrk="0" fontAlgn="base" hangingPunct="0">
        <a:lnSpc>
          <a:spcPct val="90000"/>
        </a:lnSpc>
        <a:spcBef>
          <a:spcPct val="0"/>
        </a:spcBef>
        <a:spcAft>
          <a:spcPct val="0"/>
        </a:spcAft>
        <a:defRPr sz="4400" b="1">
          <a:solidFill>
            <a:schemeClr val="tx2"/>
          </a:solidFill>
          <a:latin typeface="Arial" charset="0"/>
          <a:cs typeface="Arial" charset="0"/>
        </a:defRPr>
      </a:lvl2pPr>
      <a:lvl3pPr algn="l" rtl="0" eaLnBrk="0" fontAlgn="base" hangingPunct="0">
        <a:lnSpc>
          <a:spcPct val="90000"/>
        </a:lnSpc>
        <a:spcBef>
          <a:spcPct val="0"/>
        </a:spcBef>
        <a:spcAft>
          <a:spcPct val="0"/>
        </a:spcAft>
        <a:defRPr sz="4400" b="1">
          <a:solidFill>
            <a:schemeClr val="tx2"/>
          </a:solidFill>
          <a:latin typeface="Arial" charset="0"/>
          <a:cs typeface="Arial" charset="0"/>
        </a:defRPr>
      </a:lvl3pPr>
      <a:lvl4pPr algn="l" rtl="0" eaLnBrk="0" fontAlgn="base" hangingPunct="0">
        <a:lnSpc>
          <a:spcPct val="90000"/>
        </a:lnSpc>
        <a:spcBef>
          <a:spcPct val="0"/>
        </a:spcBef>
        <a:spcAft>
          <a:spcPct val="0"/>
        </a:spcAft>
        <a:defRPr sz="4400" b="1">
          <a:solidFill>
            <a:schemeClr val="tx2"/>
          </a:solidFill>
          <a:latin typeface="Arial" charset="0"/>
          <a:cs typeface="Arial" charset="0"/>
        </a:defRPr>
      </a:lvl4pPr>
      <a:lvl5pPr algn="l" rtl="0" eaLnBrk="0" fontAlgn="base" hangingPunct="0">
        <a:lnSpc>
          <a:spcPct val="90000"/>
        </a:lnSpc>
        <a:spcBef>
          <a:spcPct val="0"/>
        </a:spcBef>
        <a:spcAft>
          <a:spcPct val="0"/>
        </a:spcAft>
        <a:defRPr sz="4400" b="1">
          <a:solidFill>
            <a:schemeClr val="tx2"/>
          </a:solidFill>
          <a:latin typeface="Arial" charset="0"/>
          <a:cs typeface="Arial" charset="0"/>
        </a:defRPr>
      </a:lvl5pPr>
      <a:lvl6pPr marL="457200" algn="l" rtl="0" fontAlgn="base">
        <a:lnSpc>
          <a:spcPct val="90000"/>
        </a:lnSpc>
        <a:spcBef>
          <a:spcPct val="0"/>
        </a:spcBef>
        <a:spcAft>
          <a:spcPct val="0"/>
        </a:spcAft>
        <a:defRPr sz="4400" b="1">
          <a:solidFill>
            <a:schemeClr val="tx2"/>
          </a:solidFill>
          <a:latin typeface="Arial" charset="0"/>
          <a:cs typeface="Arial" charset="0"/>
        </a:defRPr>
      </a:lvl6pPr>
      <a:lvl7pPr marL="914400" algn="l" rtl="0" fontAlgn="base">
        <a:lnSpc>
          <a:spcPct val="90000"/>
        </a:lnSpc>
        <a:spcBef>
          <a:spcPct val="0"/>
        </a:spcBef>
        <a:spcAft>
          <a:spcPct val="0"/>
        </a:spcAft>
        <a:defRPr sz="4400" b="1">
          <a:solidFill>
            <a:schemeClr val="tx2"/>
          </a:solidFill>
          <a:latin typeface="Arial" charset="0"/>
          <a:cs typeface="Arial" charset="0"/>
        </a:defRPr>
      </a:lvl7pPr>
      <a:lvl8pPr marL="1371600" algn="l" rtl="0" fontAlgn="base">
        <a:lnSpc>
          <a:spcPct val="90000"/>
        </a:lnSpc>
        <a:spcBef>
          <a:spcPct val="0"/>
        </a:spcBef>
        <a:spcAft>
          <a:spcPct val="0"/>
        </a:spcAft>
        <a:defRPr sz="4400" b="1">
          <a:solidFill>
            <a:schemeClr val="tx2"/>
          </a:solidFill>
          <a:latin typeface="Arial" charset="0"/>
          <a:cs typeface="Arial" charset="0"/>
        </a:defRPr>
      </a:lvl8pPr>
      <a:lvl9pPr marL="1828800" algn="l" rtl="0" fontAlgn="base">
        <a:lnSpc>
          <a:spcPct val="90000"/>
        </a:lnSpc>
        <a:spcBef>
          <a:spcPct val="0"/>
        </a:spcBef>
        <a:spcAft>
          <a:spcPct val="0"/>
        </a:spcAft>
        <a:defRPr sz="44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400">
          <a:solidFill>
            <a:schemeClr val="tx1"/>
          </a:solidFill>
          <a:latin typeface="+mn-lt"/>
          <a:cs typeface="+mn-cs"/>
        </a:defRPr>
      </a:lvl4pPr>
      <a:lvl5pPr marL="2057400" indent="-228600" algn="l" rtl="0" eaLnBrk="0" fontAlgn="base" hangingPunct="0">
        <a:spcBef>
          <a:spcPct val="20000"/>
        </a:spcBef>
        <a:spcAft>
          <a:spcPct val="0"/>
        </a:spcAft>
        <a:buChar char="»"/>
        <a:defRPr sz="2400">
          <a:solidFill>
            <a:schemeClr val="tx1"/>
          </a:solidFill>
          <a:latin typeface="+mn-lt"/>
          <a:cs typeface="+mn-cs"/>
        </a:defRPr>
      </a:lvl5pPr>
      <a:lvl6pPr marL="2514600" indent="-228600" algn="l" rtl="0" fontAlgn="base">
        <a:spcBef>
          <a:spcPct val="20000"/>
        </a:spcBef>
        <a:spcAft>
          <a:spcPct val="0"/>
        </a:spcAft>
        <a:buChar char="»"/>
        <a:defRPr sz="2400">
          <a:solidFill>
            <a:schemeClr val="tx1"/>
          </a:solidFill>
          <a:latin typeface="+mn-lt"/>
          <a:cs typeface="+mn-cs"/>
        </a:defRPr>
      </a:lvl6pPr>
      <a:lvl7pPr marL="2971800" indent="-228600" algn="l" rtl="0" fontAlgn="base">
        <a:spcBef>
          <a:spcPct val="20000"/>
        </a:spcBef>
        <a:spcAft>
          <a:spcPct val="0"/>
        </a:spcAft>
        <a:buChar char="»"/>
        <a:defRPr sz="2400">
          <a:solidFill>
            <a:schemeClr val="tx1"/>
          </a:solidFill>
          <a:latin typeface="+mn-lt"/>
          <a:cs typeface="+mn-cs"/>
        </a:defRPr>
      </a:lvl7pPr>
      <a:lvl8pPr marL="3429000" indent="-228600" algn="l" rtl="0" fontAlgn="base">
        <a:spcBef>
          <a:spcPct val="20000"/>
        </a:spcBef>
        <a:spcAft>
          <a:spcPct val="0"/>
        </a:spcAft>
        <a:buChar char="»"/>
        <a:defRPr sz="2400">
          <a:solidFill>
            <a:schemeClr val="tx1"/>
          </a:solidFill>
          <a:latin typeface="+mn-lt"/>
          <a:cs typeface="+mn-cs"/>
        </a:defRPr>
      </a:lvl8pPr>
      <a:lvl9pPr marL="3886200" indent="-228600" algn="l" rtl="0" fontAlgn="base">
        <a:spcBef>
          <a:spcPct val="20000"/>
        </a:spcBef>
        <a:spcAft>
          <a:spcPct val="0"/>
        </a:spcAft>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ctrTitle"/>
          </p:nvPr>
        </p:nvSpPr>
        <p:spPr>
          <a:xfrm>
            <a:off x="1658384" y="1844824"/>
            <a:ext cx="5827236" cy="2585323"/>
          </a:xfrm>
        </p:spPr>
        <p:txBody>
          <a:bodyPr/>
          <a:lstStyle/>
          <a:p>
            <a:pPr algn="ctr"/>
            <a:r>
              <a:rPr lang="en-GB" sz="3600" b="1" dirty="0" smtClean="0">
                <a:solidFill>
                  <a:srgbClr val="FFFF00"/>
                </a:solidFill>
              </a:rPr>
              <a:t>Initial Expedition Training</a:t>
            </a:r>
            <a:r>
              <a:rPr lang="en-GB" sz="3600" b="1" dirty="0" smtClean="0">
                <a:solidFill>
                  <a:srgbClr val="FFFF00"/>
                </a:solidFill>
              </a:rPr>
              <a:t/>
            </a:r>
            <a:br>
              <a:rPr lang="en-GB" sz="3600" b="1" dirty="0" smtClean="0">
                <a:solidFill>
                  <a:srgbClr val="FFFF00"/>
                </a:solidFill>
              </a:rPr>
            </a:br>
            <a:r>
              <a:rPr lang="en-GB" sz="3600" b="1" dirty="0" smtClean="0">
                <a:solidFill>
                  <a:srgbClr val="FFFF00"/>
                </a:solidFill>
              </a:rPr>
              <a:t/>
            </a:r>
            <a:br>
              <a:rPr lang="en-GB" sz="3600" b="1" dirty="0" smtClean="0">
                <a:solidFill>
                  <a:srgbClr val="FFFF00"/>
                </a:solidFill>
              </a:rPr>
            </a:br>
            <a:r>
              <a:rPr lang="en-GB" sz="3600" b="1" dirty="0" smtClean="0">
                <a:solidFill>
                  <a:srgbClr val="FFFF00"/>
                </a:solidFill>
              </a:rPr>
              <a:t/>
            </a:r>
            <a:br>
              <a:rPr lang="en-GB" sz="3600" b="1" dirty="0" smtClean="0">
                <a:solidFill>
                  <a:srgbClr val="FFFF00"/>
                </a:solidFill>
              </a:rPr>
            </a:br>
            <a:r>
              <a:rPr lang="en-GB" sz="3600" b="1" dirty="0" smtClean="0">
                <a:solidFill>
                  <a:srgbClr val="FFFF00"/>
                </a:solidFill>
              </a:rPr>
              <a:t>Introduction </a:t>
            </a:r>
            <a:r>
              <a:rPr lang="en-GB" sz="3600" b="1" dirty="0" smtClean="0">
                <a:solidFill>
                  <a:srgbClr val="FFFF00"/>
                </a:solidFill>
              </a:rPr>
              <a:t/>
            </a:r>
            <a:br>
              <a:rPr lang="en-GB" sz="3600" b="1" dirty="0" smtClean="0">
                <a:solidFill>
                  <a:srgbClr val="FFFF00"/>
                </a:solidFill>
              </a:rPr>
            </a:br>
            <a:endParaRPr lang="en-GB" sz="3600" b="1" dirty="0" smtClean="0">
              <a:solidFill>
                <a:srgbClr val="FFFF00"/>
              </a:solidFill>
            </a:endParaRPr>
          </a:p>
        </p:txBody>
      </p:sp>
      <p:sp>
        <p:nvSpPr>
          <p:cNvPr id="5" name="TextBox 3"/>
          <p:cNvSpPr txBox="1">
            <a:spLocks noChangeArrowheads="1"/>
          </p:cNvSpPr>
          <p:nvPr/>
        </p:nvSpPr>
        <p:spPr bwMode="auto">
          <a:xfrm>
            <a:off x="1333500" y="385763"/>
            <a:ext cx="6599238" cy="307975"/>
          </a:xfrm>
          <a:prstGeom prst="rect">
            <a:avLst/>
          </a:prstGeom>
          <a:noFill/>
          <a:ln w="9525">
            <a:noFill/>
            <a:miter lim="800000"/>
            <a:headEnd/>
            <a:tailEnd/>
          </a:ln>
        </p:spPr>
        <p:txBody>
          <a:bodyPr>
            <a:spAutoFit/>
          </a:bodyPr>
          <a:lstStyle/>
          <a:p>
            <a:pPr algn="ctr"/>
            <a:r>
              <a:rPr lang="en-GB" sz="1400" dirty="0"/>
              <a:t>Uncontrolled copy not subject to amendment</a:t>
            </a:r>
          </a:p>
        </p:txBody>
      </p:sp>
      <p:sp>
        <p:nvSpPr>
          <p:cNvPr id="6" name="TextBox 5"/>
          <p:cNvSpPr txBox="1"/>
          <p:nvPr/>
        </p:nvSpPr>
        <p:spPr>
          <a:xfrm>
            <a:off x="179512" y="6309320"/>
            <a:ext cx="2376264" cy="338554"/>
          </a:xfrm>
          <a:prstGeom prst="rect">
            <a:avLst/>
          </a:prstGeom>
          <a:noFill/>
        </p:spPr>
        <p:txBody>
          <a:bodyPr wrap="square" rtlCol="0">
            <a:spAutoFit/>
          </a:bodyPr>
          <a:lstStyle/>
          <a:p>
            <a:r>
              <a:rPr lang="en-GB" sz="1600" dirty="0" smtClean="0">
                <a:solidFill>
                  <a:schemeClr val="bg2"/>
                </a:solidFill>
              </a:rPr>
              <a:t>Version 2.0 OCT 2014</a:t>
            </a:r>
            <a:endParaRPr lang="en-GB" sz="1600" dirty="0">
              <a:solidFill>
                <a:schemeClr val="bg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592138" y="379413"/>
            <a:ext cx="184150" cy="457200"/>
          </a:xfrm>
          <a:prstGeom prst="rect">
            <a:avLst/>
          </a:prstGeom>
          <a:noFill/>
          <a:ln w="9525">
            <a:noFill/>
            <a:miter lim="800000"/>
            <a:headEnd/>
            <a:tailEnd/>
          </a:ln>
        </p:spPr>
        <p:txBody>
          <a:bodyPr wrap="none">
            <a:spAutoFit/>
          </a:bodyPr>
          <a:lstStyle/>
          <a:p>
            <a:endParaRPr lang="en-US" sz="2400"/>
          </a:p>
        </p:txBody>
      </p:sp>
      <p:sp>
        <p:nvSpPr>
          <p:cNvPr id="3075" name="Text Box 7"/>
          <p:cNvSpPr txBox="1">
            <a:spLocks noChangeArrowheads="1"/>
          </p:cNvSpPr>
          <p:nvPr/>
        </p:nvSpPr>
        <p:spPr bwMode="auto">
          <a:xfrm>
            <a:off x="0" y="548680"/>
            <a:ext cx="9144000" cy="769441"/>
          </a:xfrm>
          <a:prstGeom prst="rect">
            <a:avLst/>
          </a:prstGeom>
          <a:noFill/>
          <a:ln w="9525">
            <a:noFill/>
            <a:miter lim="800000"/>
            <a:headEnd/>
            <a:tailEnd/>
          </a:ln>
        </p:spPr>
        <p:txBody>
          <a:bodyPr wrap="square">
            <a:spAutoFit/>
          </a:bodyPr>
          <a:lstStyle/>
          <a:p>
            <a:pPr algn="ctr"/>
            <a:r>
              <a:rPr lang="en-GB" sz="4400" b="1" dirty="0">
                <a:solidFill>
                  <a:srgbClr val="FFFF00"/>
                </a:solidFill>
              </a:rPr>
              <a:t>What is IET about?</a:t>
            </a:r>
            <a:endParaRPr lang="en-US" sz="4400" b="1" dirty="0">
              <a:solidFill>
                <a:srgbClr val="FFFF00"/>
              </a:solidFill>
            </a:endParaRPr>
          </a:p>
        </p:txBody>
      </p:sp>
      <p:sp>
        <p:nvSpPr>
          <p:cNvPr id="3076" name="Text Box 8"/>
          <p:cNvSpPr txBox="1">
            <a:spLocks noChangeArrowheads="1"/>
          </p:cNvSpPr>
          <p:nvPr/>
        </p:nvSpPr>
        <p:spPr bwMode="auto">
          <a:xfrm>
            <a:off x="179512" y="1988840"/>
            <a:ext cx="8964488" cy="1200329"/>
          </a:xfrm>
          <a:prstGeom prst="rect">
            <a:avLst/>
          </a:prstGeom>
          <a:noFill/>
          <a:ln w="9525">
            <a:noFill/>
            <a:miter lim="800000"/>
            <a:headEnd/>
            <a:tailEnd/>
          </a:ln>
        </p:spPr>
        <p:txBody>
          <a:bodyPr wrap="square">
            <a:spAutoFit/>
          </a:bodyPr>
          <a:lstStyle/>
          <a:p>
            <a:pPr algn="ctr"/>
            <a:r>
              <a:rPr lang="en-US" sz="2400" b="1" dirty="0" smtClean="0">
                <a:solidFill>
                  <a:srgbClr val="FFFF00"/>
                </a:solidFill>
              </a:rPr>
              <a:t>Initial Expedition Training prepares </a:t>
            </a:r>
            <a:r>
              <a:rPr lang="en-US" sz="2400" b="1" dirty="0">
                <a:solidFill>
                  <a:srgbClr val="FFFF00"/>
                </a:solidFill>
              </a:rPr>
              <a:t>you to </a:t>
            </a:r>
            <a:endParaRPr lang="en-US" sz="2400" b="1" dirty="0" smtClean="0">
              <a:solidFill>
                <a:srgbClr val="FFFF00"/>
              </a:solidFill>
            </a:endParaRPr>
          </a:p>
          <a:p>
            <a:pPr algn="ctr"/>
            <a:r>
              <a:rPr lang="en-US" sz="2400" b="1" dirty="0" smtClean="0">
                <a:solidFill>
                  <a:srgbClr val="FFFF00"/>
                </a:solidFill>
              </a:rPr>
              <a:t>undertake </a:t>
            </a:r>
            <a:r>
              <a:rPr lang="en-US" sz="2400" b="1" dirty="0">
                <a:solidFill>
                  <a:srgbClr val="FFFF00"/>
                </a:solidFill>
              </a:rPr>
              <a:t>self-sufficient expeditions </a:t>
            </a:r>
            <a:endParaRPr lang="en-US" sz="2400" b="1" dirty="0" smtClean="0">
              <a:solidFill>
                <a:srgbClr val="FFFF00"/>
              </a:solidFill>
            </a:endParaRPr>
          </a:p>
          <a:p>
            <a:pPr algn="ctr"/>
            <a:r>
              <a:rPr lang="en-US" sz="2400" b="1" dirty="0" smtClean="0">
                <a:solidFill>
                  <a:srgbClr val="FFFF00"/>
                </a:solidFill>
              </a:rPr>
              <a:t>in </a:t>
            </a:r>
            <a:r>
              <a:rPr lang="en-US" sz="2400" b="1" dirty="0">
                <a:solidFill>
                  <a:srgbClr val="FFFF00"/>
                </a:solidFill>
              </a:rPr>
              <a:t>the UK and </a:t>
            </a:r>
            <a:r>
              <a:rPr lang="en-US" sz="2400" b="1" dirty="0" smtClean="0">
                <a:solidFill>
                  <a:srgbClr val="FFFF00"/>
                </a:solidFill>
              </a:rPr>
              <a:t>abroad</a:t>
            </a:r>
            <a:endParaRPr lang="en-US" sz="2400" b="1"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6"/>
          <p:cNvSpPr txBox="1">
            <a:spLocks noChangeArrowheads="1"/>
          </p:cNvSpPr>
          <p:nvPr/>
        </p:nvSpPr>
        <p:spPr bwMode="auto">
          <a:xfrm>
            <a:off x="592138" y="379413"/>
            <a:ext cx="184150" cy="457200"/>
          </a:xfrm>
          <a:prstGeom prst="rect">
            <a:avLst/>
          </a:prstGeom>
          <a:noFill/>
          <a:ln w="9525">
            <a:noFill/>
            <a:miter lim="800000"/>
            <a:headEnd/>
            <a:tailEnd/>
          </a:ln>
        </p:spPr>
        <p:txBody>
          <a:bodyPr wrap="none">
            <a:spAutoFit/>
          </a:bodyPr>
          <a:lstStyle/>
          <a:p>
            <a:endParaRPr lang="en-US" sz="2400"/>
          </a:p>
        </p:txBody>
      </p:sp>
      <p:sp>
        <p:nvSpPr>
          <p:cNvPr id="4099" name="Text Box 7"/>
          <p:cNvSpPr txBox="1">
            <a:spLocks noChangeArrowheads="1"/>
          </p:cNvSpPr>
          <p:nvPr/>
        </p:nvSpPr>
        <p:spPr bwMode="auto">
          <a:xfrm>
            <a:off x="0" y="620688"/>
            <a:ext cx="9144000" cy="769441"/>
          </a:xfrm>
          <a:prstGeom prst="rect">
            <a:avLst/>
          </a:prstGeom>
          <a:noFill/>
          <a:ln w="9525">
            <a:noFill/>
            <a:miter lim="800000"/>
            <a:headEnd/>
            <a:tailEnd/>
          </a:ln>
        </p:spPr>
        <p:txBody>
          <a:bodyPr wrap="square">
            <a:spAutoFit/>
          </a:bodyPr>
          <a:lstStyle/>
          <a:p>
            <a:pPr algn="ctr"/>
            <a:r>
              <a:rPr lang="en-GB" sz="4400" b="1" dirty="0">
                <a:solidFill>
                  <a:srgbClr val="FFFF00"/>
                </a:solidFill>
              </a:rPr>
              <a:t>What is an expedition?</a:t>
            </a:r>
            <a:endParaRPr lang="en-US" sz="4400" b="1" dirty="0">
              <a:solidFill>
                <a:srgbClr val="FFFF00"/>
              </a:solidFill>
            </a:endParaRPr>
          </a:p>
        </p:txBody>
      </p:sp>
      <p:sp>
        <p:nvSpPr>
          <p:cNvPr id="4100" name="Text Box 8"/>
          <p:cNvSpPr txBox="1">
            <a:spLocks noChangeArrowheads="1"/>
          </p:cNvSpPr>
          <p:nvPr/>
        </p:nvSpPr>
        <p:spPr bwMode="auto">
          <a:xfrm>
            <a:off x="0" y="2132856"/>
            <a:ext cx="9144000" cy="461665"/>
          </a:xfrm>
          <a:prstGeom prst="rect">
            <a:avLst/>
          </a:prstGeom>
          <a:noFill/>
          <a:ln w="9525">
            <a:noFill/>
            <a:miter lim="800000"/>
            <a:headEnd/>
            <a:tailEnd/>
          </a:ln>
        </p:spPr>
        <p:txBody>
          <a:bodyPr wrap="square">
            <a:spAutoFit/>
          </a:bodyPr>
          <a:lstStyle/>
          <a:p>
            <a:pPr algn="ctr"/>
            <a:r>
              <a:rPr lang="en-GB" sz="2400" b="1" dirty="0" smtClean="0">
                <a:solidFill>
                  <a:srgbClr val="FFFF00"/>
                </a:solidFill>
              </a:rPr>
              <a:t>An expedition is generally a </a:t>
            </a:r>
            <a:r>
              <a:rPr lang="en-GB" sz="2400" b="1" dirty="0">
                <a:solidFill>
                  <a:srgbClr val="FFFF00"/>
                </a:solidFill>
              </a:rPr>
              <a:t>journey with an </a:t>
            </a:r>
            <a:r>
              <a:rPr lang="en-GB" sz="2400" b="1" dirty="0" smtClean="0">
                <a:solidFill>
                  <a:srgbClr val="FFFF00"/>
                </a:solidFill>
              </a:rPr>
              <a:t>aim</a:t>
            </a:r>
            <a:endParaRPr lang="en-US" sz="2400" b="1" dirty="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592138" y="379413"/>
            <a:ext cx="184150" cy="457200"/>
          </a:xfrm>
          <a:prstGeom prst="rect">
            <a:avLst/>
          </a:prstGeom>
          <a:noFill/>
          <a:ln w="9525">
            <a:noFill/>
            <a:miter lim="800000"/>
            <a:headEnd/>
            <a:tailEnd/>
          </a:ln>
        </p:spPr>
        <p:txBody>
          <a:bodyPr wrap="none">
            <a:spAutoFit/>
          </a:bodyPr>
          <a:lstStyle/>
          <a:p>
            <a:endParaRPr lang="en-US" sz="2400">
              <a:solidFill>
                <a:srgbClr val="FFFF00"/>
              </a:solidFill>
            </a:endParaRPr>
          </a:p>
        </p:txBody>
      </p:sp>
      <p:sp>
        <p:nvSpPr>
          <p:cNvPr id="5123" name="Text Box 3"/>
          <p:cNvSpPr txBox="1">
            <a:spLocks noChangeArrowheads="1"/>
          </p:cNvSpPr>
          <p:nvPr/>
        </p:nvSpPr>
        <p:spPr bwMode="auto">
          <a:xfrm>
            <a:off x="1" y="548680"/>
            <a:ext cx="9144000" cy="1446550"/>
          </a:xfrm>
          <a:prstGeom prst="rect">
            <a:avLst/>
          </a:prstGeom>
          <a:noFill/>
          <a:ln w="9525">
            <a:noFill/>
            <a:miter lim="800000"/>
            <a:headEnd/>
            <a:tailEnd/>
          </a:ln>
        </p:spPr>
        <p:txBody>
          <a:bodyPr wrap="square">
            <a:spAutoFit/>
          </a:bodyPr>
          <a:lstStyle/>
          <a:p>
            <a:pPr algn="ctr"/>
            <a:r>
              <a:rPr lang="en-GB" sz="4400" b="1" dirty="0">
                <a:solidFill>
                  <a:srgbClr val="FFFF00"/>
                </a:solidFill>
              </a:rPr>
              <a:t>Why do we undertake expeditions?</a:t>
            </a:r>
            <a:endParaRPr lang="en-US" sz="4400" b="1" dirty="0">
              <a:solidFill>
                <a:srgbClr val="FFFF00"/>
              </a:solidFill>
            </a:endParaRPr>
          </a:p>
        </p:txBody>
      </p:sp>
      <p:sp>
        <p:nvSpPr>
          <p:cNvPr id="5124" name="Text Box 4"/>
          <p:cNvSpPr txBox="1">
            <a:spLocks noChangeArrowheads="1"/>
          </p:cNvSpPr>
          <p:nvPr/>
        </p:nvSpPr>
        <p:spPr bwMode="auto">
          <a:xfrm>
            <a:off x="323528" y="1988841"/>
            <a:ext cx="8568952" cy="4893647"/>
          </a:xfrm>
          <a:prstGeom prst="rect">
            <a:avLst/>
          </a:prstGeom>
          <a:noFill/>
          <a:ln w="9525">
            <a:noFill/>
            <a:miter lim="800000"/>
            <a:headEnd/>
            <a:tailEnd/>
          </a:ln>
        </p:spPr>
        <p:txBody>
          <a:bodyPr wrap="square">
            <a:spAutoFit/>
          </a:bodyPr>
          <a:lstStyle/>
          <a:p>
            <a:r>
              <a:rPr lang="en-GB" sz="2400" b="1" dirty="0">
                <a:solidFill>
                  <a:srgbClr val="FFFF00"/>
                </a:solidFill>
              </a:rPr>
              <a:t>Expeditions are used by all branches of the UK military to help train and develop the people who serve</a:t>
            </a:r>
            <a:r>
              <a:rPr lang="en-GB" sz="2400" b="1" dirty="0" smtClean="0">
                <a:solidFill>
                  <a:srgbClr val="FFFF00"/>
                </a:solidFill>
              </a:rPr>
              <a:t>. </a:t>
            </a:r>
          </a:p>
          <a:p>
            <a:endParaRPr lang="en-GB" sz="2400" b="1" dirty="0">
              <a:solidFill>
                <a:srgbClr val="FFFF00"/>
              </a:solidFill>
            </a:endParaRPr>
          </a:p>
          <a:p>
            <a:r>
              <a:rPr lang="en-GB" sz="2400" b="1" dirty="0" smtClean="0">
                <a:solidFill>
                  <a:srgbClr val="FFFF00"/>
                </a:solidFill>
              </a:rPr>
              <a:t>Expeditions </a:t>
            </a:r>
            <a:r>
              <a:rPr lang="en-GB" sz="2400" b="1" dirty="0">
                <a:solidFill>
                  <a:srgbClr val="FFFF00"/>
                </a:solidFill>
              </a:rPr>
              <a:t>help you to develop:</a:t>
            </a:r>
            <a:endParaRPr lang="en-US" sz="2400" b="1" dirty="0">
              <a:solidFill>
                <a:srgbClr val="FFFF00"/>
              </a:solidFill>
            </a:endParaRPr>
          </a:p>
          <a:p>
            <a:endParaRPr lang="en-US" sz="2400" b="1" dirty="0">
              <a:solidFill>
                <a:srgbClr val="FFFF00"/>
              </a:solidFill>
            </a:endParaRPr>
          </a:p>
          <a:p>
            <a:r>
              <a:rPr lang="en-US" sz="2400" b="1" dirty="0">
                <a:solidFill>
                  <a:srgbClr val="FFFF00"/>
                </a:solidFill>
              </a:rPr>
              <a:t>● Teamwork skills</a:t>
            </a:r>
          </a:p>
          <a:p>
            <a:r>
              <a:rPr lang="en-US" sz="2400" b="1" dirty="0">
                <a:solidFill>
                  <a:srgbClr val="FFFF00"/>
                </a:solidFill>
              </a:rPr>
              <a:t>● A spirit of adventure</a:t>
            </a:r>
          </a:p>
          <a:p>
            <a:r>
              <a:rPr lang="en-US" sz="2400" b="1" dirty="0">
                <a:solidFill>
                  <a:srgbClr val="FFFF00"/>
                </a:solidFill>
              </a:rPr>
              <a:t>● Courage</a:t>
            </a:r>
          </a:p>
          <a:p>
            <a:r>
              <a:rPr lang="en-US" sz="2400" b="1" dirty="0">
                <a:solidFill>
                  <a:srgbClr val="FFFF00"/>
                </a:solidFill>
              </a:rPr>
              <a:t>● </a:t>
            </a:r>
            <a:r>
              <a:rPr lang="en-US" sz="2400" b="1" dirty="0" err="1">
                <a:solidFill>
                  <a:srgbClr val="FFFF00"/>
                </a:solidFill>
              </a:rPr>
              <a:t>Organisational</a:t>
            </a:r>
            <a:r>
              <a:rPr lang="en-US" sz="2400" b="1" dirty="0">
                <a:solidFill>
                  <a:srgbClr val="FFFF00"/>
                </a:solidFill>
              </a:rPr>
              <a:t> skills</a:t>
            </a:r>
          </a:p>
          <a:p>
            <a:r>
              <a:rPr lang="en-US" sz="2400" b="1" dirty="0">
                <a:solidFill>
                  <a:srgbClr val="FFFF00"/>
                </a:solidFill>
              </a:rPr>
              <a:t>● Independence</a:t>
            </a:r>
          </a:p>
          <a:p>
            <a:r>
              <a:rPr lang="en-US" sz="2400" b="1" dirty="0">
                <a:solidFill>
                  <a:srgbClr val="FFFF00"/>
                </a:solidFill>
              </a:rPr>
              <a:t>● Resilience</a:t>
            </a:r>
          </a:p>
          <a:p>
            <a:r>
              <a:rPr lang="en-US" sz="2400" b="1" dirty="0">
                <a:solidFill>
                  <a:srgbClr val="FFFF00"/>
                </a:solidFill>
              </a:rPr>
              <a:t>● Adaptability</a:t>
            </a:r>
          </a:p>
          <a:p>
            <a:endParaRPr lang="en-GB" sz="2400" b="1"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274838"/>
            <a:ext cx="8352928" cy="2308324"/>
          </a:xfrm>
          <a:prstGeom prst="rect">
            <a:avLst/>
          </a:prstGeom>
        </p:spPr>
        <p:txBody>
          <a:bodyPr wrap="square">
            <a:spAutoFit/>
          </a:bodyPr>
          <a:lstStyle/>
          <a:p>
            <a:r>
              <a:rPr lang="en-GB" sz="2400" b="1" dirty="0" smtClean="0">
                <a:solidFill>
                  <a:srgbClr val="FFFF00"/>
                </a:solidFill>
              </a:rPr>
              <a:t>These characteristics are central to two of the ACOs core aims.</a:t>
            </a:r>
          </a:p>
          <a:p>
            <a:endParaRPr lang="en-GB" sz="2400" b="1" dirty="0" smtClean="0">
              <a:solidFill>
                <a:srgbClr val="FFFF00"/>
              </a:solidFill>
            </a:endParaRPr>
          </a:p>
          <a:p>
            <a:r>
              <a:rPr lang="en-GB" sz="2400" b="1" dirty="0" smtClean="0">
                <a:solidFill>
                  <a:srgbClr val="FFFF00"/>
                </a:solidFill>
              </a:rPr>
              <a:t>They are also looked on very favourably by civilian employers.</a:t>
            </a:r>
            <a:endParaRPr lang="en-US" sz="2400" b="1" dirty="0" smtClean="0">
              <a:solidFill>
                <a:srgbClr val="FFFF00"/>
              </a:solidFill>
            </a:endParaRPr>
          </a:p>
          <a:p>
            <a:endParaRPr lang="en-US" sz="2400" b="1"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592138" y="379413"/>
            <a:ext cx="184150" cy="457200"/>
          </a:xfrm>
          <a:prstGeom prst="rect">
            <a:avLst/>
          </a:prstGeom>
          <a:noFill/>
          <a:ln w="9525">
            <a:noFill/>
            <a:miter lim="800000"/>
            <a:headEnd/>
            <a:tailEnd/>
          </a:ln>
        </p:spPr>
        <p:txBody>
          <a:bodyPr wrap="none">
            <a:spAutoFit/>
          </a:bodyPr>
          <a:lstStyle/>
          <a:p>
            <a:endParaRPr lang="en-US" sz="2400">
              <a:solidFill>
                <a:srgbClr val="FFFF00"/>
              </a:solidFill>
            </a:endParaRPr>
          </a:p>
        </p:txBody>
      </p:sp>
      <p:sp>
        <p:nvSpPr>
          <p:cNvPr id="6147" name="Text Box 3"/>
          <p:cNvSpPr txBox="1">
            <a:spLocks noChangeArrowheads="1"/>
          </p:cNvSpPr>
          <p:nvPr/>
        </p:nvSpPr>
        <p:spPr bwMode="auto">
          <a:xfrm>
            <a:off x="0" y="332656"/>
            <a:ext cx="9144000" cy="1446550"/>
          </a:xfrm>
          <a:prstGeom prst="rect">
            <a:avLst/>
          </a:prstGeom>
          <a:noFill/>
          <a:ln w="9525">
            <a:noFill/>
            <a:miter lim="800000"/>
            <a:headEnd/>
            <a:tailEnd/>
          </a:ln>
        </p:spPr>
        <p:txBody>
          <a:bodyPr wrap="square">
            <a:spAutoFit/>
          </a:bodyPr>
          <a:lstStyle/>
          <a:p>
            <a:pPr algn="ctr"/>
            <a:r>
              <a:rPr lang="en-GB" sz="4400" b="1" dirty="0">
                <a:solidFill>
                  <a:srgbClr val="FFFF00"/>
                </a:solidFill>
              </a:rPr>
              <a:t>How does this fit into the </a:t>
            </a:r>
            <a:r>
              <a:rPr lang="en-GB" sz="4400" b="1" dirty="0" smtClean="0">
                <a:solidFill>
                  <a:srgbClr val="FFFF00"/>
                </a:solidFill>
              </a:rPr>
              <a:t>Air Cadet Organisation?</a:t>
            </a:r>
            <a:endParaRPr lang="en-US" sz="4400" b="1" dirty="0">
              <a:solidFill>
                <a:srgbClr val="FFFF00"/>
              </a:solidFill>
            </a:endParaRPr>
          </a:p>
        </p:txBody>
      </p:sp>
      <p:pic>
        <p:nvPicPr>
          <p:cNvPr id="6148" name="Picture 6"/>
          <p:cNvPicPr>
            <a:picLocks noChangeAspect="1" noChangeArrowheads="1"/>
          </p:cNvPicPr>
          <p:nvPr/>
        </p:nvPicPr>
        <p:blipFill>
          <a:blip r:embed="rId2" cstate="print"/>
          <a:srcRect/>
          <a:stretch>
            <a:fillRect/>
          </a:stretch>
        </p:blipFill>
        <p:spPr bwMode="auto">
          <a:xfrm>
            <a:off x="1405111" y="1772816"/>
            <a:ext cx="2047875" cy="857250"/>
          </a:xfrm>
          <a:prstGeom prst="rect">
            <a:avLst/>
          </a:prstGeom>
          <a:noFill/>
          <a:ln w="9525">
            <a:noFill/>
            <a:miter lim="800000"/>
            <a:headEnd/>
            <a:tailEnd/>
          </a:ln>
        </p:spPr>
      </p:pic>
      <p:sp>
        <p:nvSpPr>
          <p:cNvPr id="6149" name="TextBox 5"/>
          <p:cNvSpPr txBox="1">
            <a:spLocks noChangeArrowheads="1"/>
          </p:cNvSpPr>
          <p:nvPr/>
        </p:nvSpPr>
        <p:spPr bwMode="auto">
          <a:xfrm>
            <a:off x="0" y="2568079"/>
            <a:ext cx="5330947" cy="461665"/>
          </a:xfrm>
          <a:prstGeom prst="rect">
            <a:avLst/>
          </a:prstGeom>
          <a:noFill/>
          <a:ln w="9525">
            <a:noFill/>
            <a:miter lim="800000"/>
            <a:headEnd/>
            <a:tailEnd/>
          </a:ln>
        </p:spPr>
        <p:txBody>
          <a:bodyPr wrap="none">
            <a:spAutoFit/>
          </a:bodyPr>
          <a:lstStyle/>
          <a:p>
            <a:r>
              <a:rPr lang="en-GB" sz="2400" b="1" dirty="0">
                <a:solidFill>
                  <a:srgbClr val="FFFF00"/>
                </a:solidFill>
              </a:rPr>
              <a:t>National Navigation Award Scheme</a:t>
            </a:r>
          </a:p>
        </p:txBody>
      </p:sp>
      <p:pic>
        <p:nvPicPr>
          <p:cNvPr id="6150" name="Picture 7"/>
          <p:cNvPicPr>
            <a:picLocks noChangeAspect="1" noChangeArrowheads="1"/>
          </p:cNvPicPr>
          <p:nvPr/>
        </p:nvPicPr>
        <p:blipFill>
          <a:blip r:embed="rId3" cstate="print"/>
          <a:srcRect/>
          <a:stretch>
            <a:fillRect/>
          </a:stretch>
        </p:blipFill>
        <p:spPr bwMode="auto">
          <a:xfrm>
            <a:off x="5796136" y="1772816"/>
            <a:ext cx="1524000" cy="2009775"/>
          </a:xfrm>
          <a:prstGeom prst="rect">
            <a:avLst/>
          </a:prstGeom>
          <a:noFill/>
          <a:ln w="9525">
            <a:noFill/>
            <a:miter lim="800000"/>
            <a:headEnd/>
            <a:tailEnd/>
          </a:ln>
        </p:spPr>
      </p:pic>
      <p:sp>
        <p:nvSpPr>
          <p:cNvPr id="6151" name="TextBox 8"/>
          <p:cNvSpPr txBox="1">
            <a:spLocks noChangeArrowheads="1"/>
          </p:cNvSpPr>
          <p:nvPr/>
        </p:nvSpPr>
        <p:spPr bwMode="auto">
          <a:xfrm>
            <a:off x="4644008" y="3789040"/>
            <a:ext cx="3942746" cy="830997"/>
          </a:xfrm>
          <a:prstGeom prst="rect">
            <a:avLst/>
          </a:prstGeom>
          <a:noFill/>
          <a:ln w="9525">
            <a:noFill/>
            <a:miter lim="800000"/>
            <a:headEnd/>
            <a:tailEnd/>
          </a:ln>
        </p:spPr>
        <p:txBody>
          <a:bodyPr wrap="none">
            <a:spAutoFit/>
          </a:bodyPr>
          <a:lstStyle/>
          <a:p>
            <a:pPr algn="ctr"/>
            <a:r>
              <a:rPr lang="en-GB" sz="2400" b="1" dirty="0">
                <a:solidFill>
                  <a:srgbClr val="FFFF00"/>
                </a:solidFill>
              </a:rPr>
              <a:t>Duke of Edinburgh Award</a:t>
            </a:r>
          </a:p>
          <a:p>
            <a:pPr algn="ctr"/>
            <a:r>
              <a:rPr lang="en-GB" sz="2400" b="1" dirty="0">
                <a:solidFill>
                  <a:srgbClr val="FFFF00"/>
                </a:solidFill>
              </a:rPr>
              <a:t>Expedition section</a:t>
            </a:r>
          </a:p>
        </p:txBody>
      </p:sp>
      <p:pic>
        <p:nvPicPr>
          <p:cNvPr id="6152" name="Picture 8"/>
          <p:cNvPicPr>
            <a:picLocks noChangeAspect="1" noChangeArrowheads="1"/>
          </p:cNvPicPr>
          <p:nvPr/>
        </p:nvPicPr>
        <p:blipFill>
          <a:blip r:embed="rId4" cstate="print"/>
          <a:srcRect/>
          <a:stretch>
            <a:fillRect/>
          </a:stretch>
        </p:blipFill>
        <p:spPr bwMode="auto">
          <a:xfrm>
            <a:off x="1763886" y="2999954"/>
            <a:ext cx="1295400" cy="809625"/>
          </a:xfrm>
          <a:prstGeom prst="rect">
            <a:avLst/>
          </a:prstGeom>
          <a:noFill/>
          <a:ln w="9525">
            <a:noFill/>
            <a:miter lim="800000"/>
            <a:headEnd/>
            <a:tailEnd/>
          </a:ln>
        </p:spPr>
      </p:pic>
      <p:sp>
        <p:nvSpPr>
          <p:cNvPr id="6153" name="TextBox 10"/>
          <p:cNvSpPr txBox="1">
            <a:spLocks noChangeArrowheads="1"/>
          </p:cNvSpPr>
          <p:nvPr/>
        </p:nvSpPr>
        <p:spPr bwMode="auto">
          <a:xfrm>
            <a:off x="971600" y="3792215"/>
            <a:ext cx="2922595" cy="461665"/>
          </a:xfrm>
          <a:prstGeom prst="rect">
            <a:avLst/>
          </a:prstGeom>
          <a:noFill/>
          <a:ln w="9525">
            <a:noFill/>
            <a:miter lim="800000"/>
            <a:headEnd/>
            <a:tailEnd/>
          </a:ln>
        </p:spPr>
        <p:txBody>
          <a:bodyPr wrap="none">
            <a:spAutoFit/>
          </a:bodyPr>
          <a:lstStyle/>
          <a:p>
            <a:r>
              <a:rPr lang="en-GB" sz="2400" b="1" dirty="0">
                <a:solidFill>
                  <a:srgbClr val="FFFF00"/>
                </a:solidFill>
              </a:rPr>
              <a:t>Nijmegen marches</a:t>
            </a:r>
          </a:p>
        </p:txBody>
      </p:sp>
      <p:pic>
        <p:nvPicPr>
          <p:cNvPr id="6154" name="Picture 9"/>
          <p:cNvPicPr>
            <a:picLocks noChangeAspect="1" noChangeArrowheads="1"/>
          </p:cNvPicPr>
          <p:nvPr/>
        </p:nvPicPr>
        <p:blipFill>
          <a:blip r:embed="rId5" cstate="print"/>
          <a:srcRect/>
          <a:stretch>
            <a:fillRect/>
          </a:stretch>
        </p:blipFill>
        <p:spPr bwMode="auto">
          <a:xfrm>
            <a:off x="4932040" y="4581128"/>
            <a:ext cx="3286125" cy="600075"/>
          </a:xfrm>
          <a:prstGeom prst="rect">
            <a:avLst/>
          </a:prstGeom>
          <a:noFill/>
          <a:ln w="9525">
            <a:noFill/>
            <a:miter lim="800000"/>
            <a:headEnd/>
            <a:tailEnd/>
          </a:ln>
        </p:spPr>
      </p:pic>
      <p:sp>
        <p:nvSpPr>
          <p:cNvPr id="6155" name="TextBox 12"/>
          <p:cNvSpPr txBox="1">
            <a:spLocks noChangeArrowheads="1"/>
          </p:cNvSpPr>
          <p:nvPr/>
        </p:nvSpPr>
        <p:spPr bwMode="auto">
          <a:xfrm>
            <a:off x="3707904" y="5229200"/>
            <a:ext cx="5436096" cy="830997"/>
          </a:xfrm>
          <a:prstGeom prst="rect">
            <a:avLst/>
          </a:prstGeom>
          <a:noFill/>
          <a:ln w="9525">
            <a:noFill/>
            <a:miter lim="800000"/>
            <a:headEnd/>
            <a:tailEnd/>
          </a:ln>
        </p:spPr>
        <p:txBody>
          <a:bodyPr wrap="square">
            <a:spAutoFit/>
          </a:bodyPr>
          <a:lstStyle/>
          <a:p>
            <a:pPr algn="ctr"/>
            <a:r>
              <a:rPr lang="en-GB" sz="2400" b="1" dirty="0">
                <a:solidFill>
                  <a:srgbClr val="FFFF00"/>
                </a:solidFill>
              </a:rPr>
              <a:t>Sponsored events such as the Poppy </a:t>
            </a:r>
            <a:r>
              <a:rPr lang="en-GB" sz="2400" b="1" dirty="0" smtClean="0">
                <a:solidFill>
                  <a:srgbClr val="FFFF00"/>
                </a:solidFill>
              </a:rPr>
              <a:t>Appeal Walks</a:t>
            </a:r>
            <a:endParaRPr lang="en-GB" sz="2400" b="1" dirty="0">
              <a:solidFill>
                <a:srgbClr val="FFFF00"/>
              </a:solidFill>
            </a:endParaRPr>
          </a:p>
        </p:txBody>
      </p:sp>
      <p:pic>
        <p:nvPicPr>
          <p:cNvPr id="6156" name="Picture 10" descr="C:\Documents and Settings\mchristlieb\Desktop\Walks\2010_04_01_Scotland\DSC03607.JPG"/>
          <p:cNvPicPr>
            <a:picLocks noChangeAspect="1" noChangeArrowheads="1"/>
          </p:cNvPicPr>
          <p:nvPr/>
        </p:nvPicPr>
        <p:blipFill>
          <a:blip r:embed="rId6" cstate="print"/>
          <a:srcRect/>
          <a:stretch>
            <a:fillRect/>
          </a:stretch>
        </p:blipFill>
        <p:spPr bwMode="auto">
          <a:xfrm>
            <a:off x="1279699" y="4580211"/>
            <a:ext cx="2305050" cy="1728787"/>
          </a:xfrm>
          <a:prstGeom prst="rect">
            <a:avLst/>
          </a:prstGeom>
          <a:noFill/>
          <a:ln w="9525">
            <a:noFill/>
            <a:miter lim="800000"/>
            <a:headEnd/>
            <a:tailEnd/>
          </a:ln>
        </p:spPr>
      </p:pic>
      <p:sp>
        <p:nvSpPr>
          <p:cNvPr id="6157" name="TextBox 14"/>
          <p:cNvSpPr txBox="1">
            <a:spLocks noChangeArrowheads="1"/>
          </p:cNvSpPr>
          <p:nvPr/>
        </p:nvSpPr>
        <p:spPr bwMode="auto">
          <a:xfrm>
            <a:off x="611560" y="6237312"/>
            <a:ext cx="5400646" cy="461665"/>
          </a:xfrm>
          <a:prstGeom prst="rect">
            <a:avLst/>
          </a:prstGeom>
          <a:noFill/>
          <a:ln w="9525">
            <a:noFill/>
            <a:miter lim="800000"/>
            <a:headEnd/>
            <a:tailEnd/>
          </a:ln>
        </p:spPr>
        <p:txBody>
          <a:bodyPr wrap="none">
            <a:spAutoFit/>
          </a:bodyPr>
          <a:lstStyle/>
          <a:p>
            <a:r>
              <a:rPr lang="en-GB" sz="2400" b="1" dirty="0">
                <a:solidFill>
                  <a:srgbClr val="FFFF00"/>
                </a:solidFill>
              </a:rPr>
              <a:t>And finally ... just because it’s there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539552" y="548680"/>
            <a:ext cx="7920038" cy="461665"/>
          </a:xfrm>
          <a:prstGeom prst="rect">
            <a:avLst/>
          </a:prstGeom>
          <a:noFill/>
          <a:ln w="9525">
            <a:noFill/>
            <a:miter lim="800000"/>
            <a:headEnd/>
            <a:tailEnd/>
          </a:ln>
        </p:spPr>
        <p:txBody>
          <a:bodyPr>
            <a:spAutoFit/>
          </a:bodyPr>
          <a:lstStyle/>
          <a:p>
            <a:r>
              <a:rPr lang="en-GB" sz="2400" b="1" dirty="0">
                <a:solidFill>
                  <a:srgbClr val="FFFF00"/>
                </a:solidFill>
              </a:rPr>
              <a:t>There are a number of key skills that you need:</a:t>
            </a:r>
          </a:p>
        </p:txBody>
      </p:sp>
      <p:sp>
        <p:nvSpPr>
          <p:cNvPr id="7173" name="Rectangle 5"/>
          <p:cNvSpPr>
            <a:spLocks noChangeArrowheads="1"/>
          </p:cNvSpPr>
          <p:nvPr/>
        </p:nvSpPr>
        <p:spPr bwMode="auto">
          <a:xfrm>
            <a:off x="539750" y="4881563"/>
            <a:ext cx="7993063" cy="1569660"/>
          </a:xfrm>
          <a:prstGeom prst="rect">
            <a:avLst/>
          </a:prstGeom>
          <a:noFill/>
          <a:ln w="9525">
            <a:noFill/>
            <a:miter lim="800000"/>
            <a:headEnd/>
            <a:tailEnd/>
          </a:ln>
        </p:spPr>
        <p:txBody>
          <a:bodyPr>
            <a:spAutoFit/>
          </a:bodyPr>
          <a:lstStyle/>
          <a:p>
            <a:r>
              <a:rPr lang="en-GB" sz="2400" b="1">
                <a:solidFill>
                  <a:srgbClr val="FFFF00"/>
                </a:solidFill>
              </a:rPr>
              <a:t>By the time you finish this course, you should understand what these skills entail, know who to approach for answers and be ready to train for your first practice expedition for the Bronze DoE award.</a:t>
            </a:r>
            <a:endParaRPr lang="en-US" sz="2400" b="1">
              <a:solidFill>
                <a:srgbClr val="FFFF00"/>
              </a:solidFill>
            </a:endParaRPr>
          </a:p>
        </p:txBody>
      </p:sp>
      <p:sp>
        <p:nvSpPr>
          <p:cNvPr id="7174" name="TextBox 6"/>
          <p:cNvSpPr txBox="1">
            <a:spLocks noChangeArrowheads="1"/>
          </p:cNvSpPr>
          <p:nvPr/>
        </p:nvSpPr>
        <p:spPr bwMode="auto">
          <a:xfrm>
            <a:off x="179512" y="2492896"/>
            <a:ext cx="2829621" cy="461665"/>
          </a:xfrm>
          <a:prstGeom prst="rect">
            <a:avLst/>
          </a:prstGeom>
          <a:noFill/>
          <a:ln w="9525">
            <a:noFill/>
            <a:miter lim="800000"/>
            <a:headEnd/>
            <a:tailEnd/>
          </a:ln>
        </p:spPr>
        <p:txBody>
          <a:bodyPr wrap="none" anchor="ctr">
            <a:spAutoFit/>
          </a:bodyPr>
          <a:lstStyle/>
          <a:p>
            <a:r>
              <a:rPr lang="en-GB" sz="2400" b="1" dirty="0">
                <a:solidFill>
                  <a:srgbClr val="FFFF00"/>
                </a:solidFill>
              </a:rPr>
              <a:t>Food and cooking</a:t>
            </a:r>
          </a:p>
        </p:txBody>
      </p:sp>
      <p:pic>
        <p:nvPicPr>
          <p:cNvPr id="7175" name="Picture 4" descr="pic002"/>
          <p:cNvPicPr>
            <a:picLocks noChangeAspect="1" noChangeArrowheads="1"/>
          </p:cNvPicPr>
          <p:nvPr/>
        </p:nvPicPr>
        <p:blipFill>
          <a:blip r:embed="rId2" cstate="print"/>
          <a:srcRect/>
          <a:stretch>
            <a:fillRect/>
          </a:stretch>
        </p:blipFill>
        <p:spPr bwMode="auto">
          <a:xfrm>
            <a:off x="3519488" y="1341438"/>
            <a:ext cx="1709737" cy="1214437"/>
          </a:xfrm>
          <a:prstGeom prst="rect">
            <a:avLst/>
          </a:prstGeom>
          <a:noFill/>
          <a:ln w="9525">
            <a:noFill/>
            <a:miter lim="800000"/>
            <a:headEnd/>
            <a:tailEnd/>
          </a:ln>
        </p:spPr>
      </p:pic>
      <p:sp>
        <p:nvSpPr>
          <p:cNvPr id="7176" name="TextBox 8"/>
          <p:cNvSpPr txBox="1">
            <a:spLocks noChangeArrowheads="1"/>
          </p:cNvSpPr>
          <p:nvPr/>
        </p:nvSpPr>
        <p:spPr bwMode="auto">
          <a:xfrm>
            <a:off x="3275856" y="2492896"/>
            <a:ext cx="2420856" cy="461665"/>
          </a:xfrm>
          <a:prstGeom prst="rect">
            <a:avLst/>
          </a:prstGeom>
          <a:noFill/>
          <a:ln w="9525">
            <a:noFill/>
            <a:miter lim="800000"/>
            <a:headEnd/>
            <a:tailEnd/>
          </a:ln>
        </p:spPr>
        <p:txBody>
          <a:bodyPr wrap="none" anchor="ctr">
            <a:spAutoFit/>
          </a:bodyPr>
          <a:lstStyle/>
          <a:p>
            <a:r>
              <a:rPr lang="en-GB" sz="2400" b="1" dirty="0">
                <a:solidFill>
                  <a:srgbClr val="FFFF00"/>
                </a:solidFill>
              </a:rPr>
              <a:t>Route planning</a:t>
            </a:r>
          </a:p>
        </p:txBody>
      </p:sp>
      <p:sp>
        <p:nvSpPr>
          <p:cNvPr id="7177" name="TextBox 10"/>
          <p:cNvSpPr txBox="1">
            <a:spLocks noChangeArrowheads="1"/>
          </p:cNvSpPr>
          <p:nvPr/>
        </p:nvSpPr>
        <p:spPr bwMode="auto">
          <a:xfrm>
            <a:off x="6156176" y="2492896"/>
            <a:ext cx="1996059" cy="461665"/>
          </a:xfrm>
          <a:prstGeom prst="rect">
            <a:avLst/>
          </a:prstGeom>
          <a:noFill/>
          <a:ln w="9525">
            <a:noFill/>
            <a:miter lim="800000"/>
            <a:headEnd/>
            <a:tailEnd/>
          </a:ln>
        </p:spPr>
        <p:txBody>
          <a:bodyPr wrap="none" anchor="ctr">
            <a:spAutoFit/>
          </a:bodyPr>
          <a:lstStyle/>
          <a:p>
            <a:r>
              <a:rPr lang="en-GB" sz="2400" b="1" dirty="0">
                <a:solidFill>
                  <a:srgbClr val="FFFF00"/>
                </a:solidFill>
              </a:rPr>
              <a:t>Selecting kit</a:t>
            </a:r>
          </a:p>
        </p:txBody>
      </p:sp>
      <p:pic>
        <p:nvPicPr>
          <p:cNvPr id="7178" name="Picture 7"/>
          <p:cNvPicPr>
            <a:picLocks noChangeAspect="1" noChangeArrowheads="1"/>
          </p:cNvPicPr>
          <p:nvPr/>
        </p:nvPicPr>
        <p:blipFill>
          <a:blip r:embed="rId3" cstate="print"/>
          <a:srcRect l="11530" r="11607"/>
          <a:stretch>
            <a:fillRect/>
          </a:stretch>
        </p:blipFill>
        <p:spPr bwMode="auto">
          <a:xfrm>
            <a:off x="782638" y="2997200"/>
            <a:ext cx="1439862" cy="1223963"/>
          </a:xfrm>
          <a:prstGeom prst="rect">
            <a:avLst/>
          </a:prstGeom>
          <a:noFill/>
          <a:ln w="9525">
            <a:noFill/>
            <a:miter lim="800000"/>
            <a:headEnd/>
            <a:tailEnd/>
          </a:ln>
        </p:spPr>
      </p:pic>
      <p:sp>
        <p:nvSpPr>
          <p:cNvPr id="7179" name="TextBox 12"/>
          <p:cNvSpPr txBox="1">
            <a:spLocks noChangeArrowheads="1"/>
          </p:cNvSpPr>
          <p:nvPr/>
        </p:nvSpPr>
        <p:spPr bwMode="auto">
          <a:xfrm>
            <a:off x="179512" y="4221088"/>
            <a:ext cx="2951449" cy="461665"/>
          </a:xfrm>
          <a:prstGeom prst="rect">
            <a:avLst/>
          </a:prstGeom>
          <a:noFill/>
          <a:ln w="9525">
            <a:noFill/>
            <a:miter lim="800000"/>
            <a:headEnd/>
            <a:tailEnd/>
          </a:ln>
        </p:spPr>
        <p:txBody>
          <a:bodyPr wrap="none">
            <a:spAutoFit/>
          </a:bodyPr>
          <a:lstStyle/>
          <a:p>
            <a:r>
              <a:rPr lang="en-GB" sz="2400" b="1" dirty="0">
                <a:solidFill>
                  <a:srgbClr val="FFFF00"/>
                </a:solidFill>
              </a:rPr>
              <a:t>Expedition first aid</a:t>
            </a:r>
          </a:p>
        </p:txBody>
      </p:sp>
      <p:pic>
        <p:nvPicPr>
          <p:cNvPr id="7180" name="Picture 8"/>
          <p:cNvPicPr>
            <a:picLocks noChangeAspect="1" noChangeArrowheads="1"/>
          </p:cNvPicPr>
          <p:nvPr/>
        </p:nvPicPr>
        <p:blipFill>
          <a:blip r:embed="rId4" cstate="print"/>
          <a:srcRect r="11813"/>
          <a:stretch>
            <a:fillRect/>
          </a:stretch>
        </p:blipFill>
        <p:spPr bwMode="auto">
          <a:xfrm>
            <a:off x="3546475" y="2997200"/>
            <a:ext cx="1655763" cy="1243013"/>
          </a:xfrm>
          <a:prstGeom prst="rect">
            <a:avLst/>
          </a:prstGeom>
          <a:noFill/>
          <a:ln w="9525">
            <a:noFill/>
            <a:miter lim="800000"/>
            <a:headEnd/>
            <a:tailEnd/>
          </a:ln>
        </p:spPr>
      </p:pic>
      <p:sp>
        <p:nvSpPr>
          <p:cNvPr id="7181" name="TextBox 14"/>
          <p:cNvSpPr txBox="1">
            <a:spLocks noChangeArrowheads="1"/>
          </p:cNvSpPr>
          <p:nvPr/>
        </p:nvSpPr>
        <p:spPr bwMode="auto">
          <a:xfrm>
            <a:off x="3131840" y="4221088"/>
            <a:ext cx="2849691" cy="461665"/>
          </a:xfrm>
          <a:prstGeom prst="rect">
            <a:avLst/>
          </a:prstGeom>
          <a:noFill/>
          <a:ln w="9525">
            <a:noFill/>
            <a:miter lim="800000"/>
            <a:headEnd/>
            <a:tailEnd/>
          </a:ln>
        </p:spPr>
        <p:txBody>
          <a:bodyPr wrap="none">
            <a:spAutoFit/>
          </a:bodyPr>
          <a:lstStyle/>
          <a:p>
            <a:r>
              <a:rPr lang="en-GB" sz="2400" b="1" dirty="0">
                <a:solidFill>
                  <a:srgbClr val="FFFF00"/>
                </a:solidFill>
              </a:rPr>
              <a:t>Weather forecasts</a:t>
            </a:r>
          </a:p>
        </p:txBody>
      </p:sp>
      <p:pic>
        <p:nvPicPr>
          <p:cNvPr id="7182" name="Picture 5" descr="DSC01729.JPG"/>
          <p:cNvPicPr>
            <a:picLocks noChangeAspect="1"/>
          </p:cNvPicPr>
          <p:nvPr/>
        </p:nvPicPr>
        <p:blipFill>
          <a:blip r:embed="rId5" cstate="print"/>
          <a:srcRect/>
          <a:stretch>
            <a:fillRect/>
          </a:stretch>
        </p:blipFill>
        <p:spPr bwMode="auto">
          <a:xfrm>
            <a:off x="6324600" y="2997200"/>
            <a:ext cx="1631950" cy="1223963"/>
          </a:xfrm>
          <a:prstGeom prst="rect">
            <a:avLst/>
          </a:prstGeom>
          <a:noFill/>
          <a:ln w="9525">
            <a:noFill/>
            <a:miter lim="800000"/>
            <a:headEnd/>
            <a:tailEnd/>
          </a:ln>
        </p:spPr>
      </p:pic>
      <p:pic>
        <p:nvPicPr>
          <p:cNvPr id="7183" name="Picture 9" descr="C:\Documents and Settings\mchristlieb\Desktop\Walks\2010_02_20_Bernwood\Team 150 east in the winter sunshine.JPG"/>
          <p:cNvPicPr>
            <a:picLocks noChangeAspect="1" noChangeArrowheads="1"/>
          </p:cNvPicPr>
          <p:nvPr/>
        </p:nvPicPr>
        <p:blipFill>
          <a:blip r:embed="rId6" cstate="print"/>
          <a:srcRect/>
          <a:stretch>
            <a:fillRect/>
          </a:stretch>
        </p:blipFill>
        <p:spPr bwMode="auto">
          <a:xfrm>
            <a:off x="735013" y="1341438"/>
            <a:ext cx="1535112" cy="1150937"/>
          </a:xfrm>
          <a:prstGeom prst="rect">
            <a:avLst/>
          </a:prstGeom>
          <a:noFill/>
          <a:ln w="9525">
            <a:noFill/>
            <a:miter lim="800000"/>
            <a:headEnd/>
            <a:tailEnd/>
          </a:ln>
        </p:spPr>
      </p:pic>
      <p:sp>
        <p:nvSpPr>
          <p:cNvPr id="7184" name="TextBox 17"/>
          <p:cNvSpPr txBox="1">
            <a:spLocks noChangeArrowheads="1"/>
          </p:cNvSpPr>
          <p:nvPr/>
        </p:nvSpPr>
        <p:spPr bwMode="auto">
          <a:xfrm>
            <a:off x="6300192" y="4221088"/>
            <a:ext cx="1709122" cy="461665"/>
          </a:xfrm>
          <a:prstGeom prst="rect">
            <a:avLst/>
          </a:prstGeom>
          <a:noFill/>
          <a:ln w="9525">
            <a:noFill/>
            <a:miter lim="800000"/>
            <a:headEnd/>
            <a:tailEnd/>
          </a:ln>
        </p:spPr>
        <p:txBody>
          <a:bodyPr wrap="none">
            <a:spAutoFit/>
          </a:bodyPr>
          <a:lstStyle/>
          <a:p>
            <a:r>
              <a:rPr lang="en-GB" sz="2400" b="1" dirty="0" err="1">
                <a:solidFill>
                  <a:srgbClr val="FFFF00"/>
                </a:solidFill>
              </a:rPr>
              <a:t>Campcraft</a:t>
            </a:r>
            <a:endParaRPr lang="en-GB" sz="2400" b="1" dirty="0">
              <a:solidFill>
                <a:srgbClr val="FFFF00"/>
              </a:solidFill>
            </a:endParaRPr>
          </a:p>
        </p:txBody>
      </p:sp>
      <p:pic>
        <p:nvPicPr>
          <p:cNvPr id="7185" name="Picture 10" descr="C:\Documents and Settings\mchristlieb\Desktop\Walks\2009_06_20_DoE Bourton\DSC02998.JPG"/>
          <p:cNvPicPr>
            <a:picLocks noChangeAspect="1" noChangeArrowheads="1"/>
          </p:cNvPicPr>
          <p:nvPr/>
        </p:nvPicPr>
        <p:blipFill>
          <a:blip r:embed="rId7" cstate="print"/>
          <a:srcRect l="36914" t="22968" r="38477" b="39297"/>
          <a:stretch>
            <a:fillRect/>
          </a:stretch>
        </p:blipFill>
        <p:spPr bwMode="auto">
          <a:xfrm>
            <a:off x="6670675" y="1412875"/>
            <a:ext cx="939800" cy="1079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fontScheme name="2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1071</TotalTime>
  <Words>219</Words>
  <Application>Microsoft Office PowerPoint</Application>
  <PresentationFormat>On-screen Show (4:3)</PresentationFormat>
  <Paragraphs>39</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2_Custom Design</vt:lpstr>
      <vt:lpstr>Initial Expedition Training   Introduction  </vt:lpstr>
      <vt:lpstr>Slide 2</vt:lpstr>
      <vt:lpstr>Slide 3</vt:lpstr>
      <vt:lpstr>Slide 4</vt:lpstr>
      <vt:lpstr>Slide 5</vt:lpstr>
      <vt:lpstr>Slide 6</vt:lpstr>
      <vt:lpstr>Slide 7</vt:lpstr>
    </vt:vector>
  </TitlesOfParts>
  <Company>Ministry of Defence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MonkD504</dc:creator>
  <cp:lastModifiedBy>Paul Atkinson</cp:lastModifiedBy>
  <cp:revision>62</cp:revision>
  <dcterms:created xsi:type="dcterms:W3CDTF">2011-07-15T10:12:05Z</dcterms:created>
  <dcterms:modified xsi:type="dcterms:W3CDTF">2014-10-23T13:06:31Z</dcterms:modified>
</cp:coreProperties>
</file>